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5"/>
  </p:notesMasterIdLst>
  <p:sldIdLst>
    <p:sldId id="367" r:id="rId3"/>
    <p:sldId id="368" r:id="rId4"/>
    <p:sldId id="385" r:id="rId5"/>
    <p:sldId id="389" r:id="rId6"/>
    <p:sldId id="371" r:id="rId7"/>
    <p:sldId id="374" r:id="rId8"/>
    <p:sldId id="375" r:id="rId9"/>
    <p:sldId id="369" r:id="rId10"/>
    <p:sldId id="384" r:id="rId11"/>
    <p:sldId id="376" r:id="rId12"/>
    <p:sldId id="390" r:id="rId13"/>
    <p:sldId id="381" r:id="rId14"/>
    <p:sldId id="392" r:id="rId15"/>
    <p:sldId id="373" r:id="rId16"/>
    <p:sldId id="383" r:id="rId17"/>
    <p:sldId id="398" r:id="rId18"/>
    <p:sldId id="391" r:id="rId19"/>
    <p:sldId id="386" r:id="rId20"/>
    <p:sldId id="388" r:id="rId21"/>
    <p:sldId id="387" r:id="rId22"/>
    <p:sldId id="379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ies Daems" initials="DD" lastIdx="1" clrIdx="0">
    <p:extLst>
      <p:ext uri="{19B8F6BF-5375-455C-9EA6-DF929625EA0E}">
        <p15:presenceInfo xmlns:p15="http://schemas.microsoft.com/office/powerpoint/2012/main" userId="de73adaeec932c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1855" autoAdjust="0"/>
  </p:normalViewPr>
  <p:slideViewPr>
    <p:cSldViewPr snapToGrid="0">
      <p:cViewPr varScale="1">
        <p:scale>
          <a:sx n="55" d="100"/>
          <a:sy n="55" d="100"/>
        </p:scale>
        <p:origin x="10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17D1F-B82D-4A48-B84B-CB4420377777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0CBDD-BB60-41E8-B6B7-A792E04DEA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a macro level: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Hansen &amp; Nielsen </a:t>
            </a:r>
            <a:r>
              <a:rPr lang="en-GB" dirty="0">
                <a:sym typeface="Wingdings" panose="05000000000000000000" pitchFamily="2" charset="2"/>
              </a:rPr>
              <a:t> Archaic and Classical times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Willet: Spread of poleis land inward in Hellenistic times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18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far for the conceptual model, now what should we do if we want to translate this into a computational model and build a simulation?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849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ODD = Overview, Design concepts and Details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Goal: standardize the published descriptions of individual-based and agent-based models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elements of ODD will feature throughout the remainder of this talk.</a:t>
            </a:r>
            <a:b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 quick word on the purpose of the model</a:t>
            </a:r>
          </a:p>
          <a:p>
            <a:r>
              <a:rPr lang="en-GB" dirty="0">
                <a:sym typeface="Wingdings" panose="05000000000000000000" pitchFamily="2" charset="2"/>
              </a:rPr>
              <a:t>ABM: deal with </a:t>
            </a:r>
            <a:r>
              <a:rPr lang="en-GB" dirty="0" err="1">
                <a:sym typeface="Wingdings" panose="05000000000000000000" pitchFamily="2" charset="2"/>
              </a:rPr>
              <a:t>Bintliff’s</a:t>
            </a:r>
            <a:r>
              <a:rPr lang="en-GB" dirty="0">
                <a:sym typeface="Wingdings" panose="05000000000000000000" pitchFamily="2" charset="2"/>
              </a:rPr>
              <a:t> problem of </a:t>
            </a:r>
            <a:r>
              <a:rPr lang="en-GB" b="1" dirty="0">
                <a:sym typeface="Wingdings" panose="05000000000000000000" pitchFamily="2" charset="2"/>
              </a:rPr>
              <a:t>CONTINGENCY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51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with all that being said, how do we move on to develop an agent-based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2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Idea is to build the model from the ground starting with very basic premises</a:t>
            </a:r>
          </a:p>
          <a:p>
            <a:r>
              <a:rPr lang="en-GB" dirty="0">
                <a:sym typeface="Wingdings" panose="05000000000000000000" pitchFamily="2" charset="2"/>
              </a:rPr>
              <a:t> Starting with a focus on communities as main agents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8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 flows and feedback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44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Carrying capacity: poses a limit to population growth that can be solved by expanding territory, fusion, or conquest</a:t>
            </a:r>
          </a:p>
          <a:p>
            <a:r>
              <a:rPr lang="en-GB" dirty="0"/>
              <a:t>Population threshold = 500</a:t>
            </a:r>
          </a:p>
          <a:p>
            <a:r>
              <a:rPr lang="en-GB" dirty="0"/>
              <a:t>Conquest </a:t>
            </a:r>
            <a:r>
              <a:rPr lang="en-GB" dirty="0">
                <a:sym typeface="Wingdings" panose="05000000000000000000" pitchFamily="2" charset="2"/>
              </a:rPr>
              <a:t> development of hierarchies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065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Travel distance &amp; probability of encounters: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 set of energetic constraints, people arrange themselves in space and create infrastructural networks so as to balance the costs of moving around with the benefits of the resulting interactions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coefficient a reflecting a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baseline area per population unit or individual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shows: coefficient for settlement growth ranges from 2/3 for unstructured settlements to 5/6 for sites with network infrastructure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settlements start with 2/3 exponent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Exponent 𝛽 is typically about 5/6 when 𝑋 is a measure of infrastructure or the division of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labor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about 7/6 when 𝑋 is a measure of aggregate interaction or socio-economic output.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285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spatial interaction and location model by Wilson and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Rihll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applied e</a:t>
            </a:r>
            <a:r>
              <a:rPr lang="en-GB" dirty="0"/>
              <a:t>ntropy maximizing on polis formation in 8</a:t>
            </a:r>
            <a:r>
              <a:rPr lang="en-GB" baseline="30000" dirty="0"/>
              <a:t>th</a:t>
            </a:r>
            <a:r>
              <a:rPr lang="en-GB" dirty="0"/>
              <a:t> century Greece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so-called retail model simulating flows between communities, measured based on sizes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Exponent alpha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parameter used to represent the importance of attractiveness of a site- if greater than 1, representing increasing returns to scale;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is a parameter used to represent the decay of effective communication with increasing distance.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0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347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Micro-scale: interaction and movement within community: more detailed assessments of benefit and energetic costs</a:t>
            </a:r>
          </a:p>
          <a:p>
            <a:r>
              <a:rPr lang="en-GB" dirty="0"/>
              <a:t>Macro-scale: inclusion of dynamics beyond the settlement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now: spatially abstract model. No point in including real GIS-based landscape, but some more environmentally-informed </a:t>
            </a:r>
            <a:r>
              <a:rPr lang="en-GB" dirty="0" err="1"/>
              <a:t>baselayer</a:t>
            </a:r>
            <a:r>
              <a:rPr lang="en-GB" dirty="0"/>
              <a:t> could be included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a micro level, I will highlight the example of two communities…</a:t>
            </a:r>
          </a:p>
          <a:p>
            <a:r>
              <a:rPr lang="en-GB" dirty="0"/>
              <a:t>Properties of </a:t>
            </a:r>
            <a:r>
              <a:rPr lang="en-GB" i="1" dirty="0"/>
              <a:t>polis</a:t>
            </a:r>
            <a:r>
              <a:rPr lang="en-GB" i="0" dirty="0"/>
              <a:t> formation identified at Sagalassos: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New forms of social organization, socio-political structures and institutions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Development of social, political and economic elite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New forms of material culture and monumental architecture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/>
              <a:t>Territorial extension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757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58552-24E3-42CD-BFB7-6F54EFA33BA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62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Simplification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 you put in your model depends on your questions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There are many reasons why modelling can be useful, I will address several throughout this talk, but would like to highlight two elements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84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call it conceptual modelling or the conceptual design of the model</a:t>
            </a:r>
          </a:p>
          <a:p>
            <a:r>
              <a:rPr lang="en-GB" dirty="0"/>
              <a:t>Focus on settlement-level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Fission: landscape-filling</a:t>
            </a:r>
          </a:p>
          <a:p>
            <a:r>
              <a:rPr lang="en-GB" dirty="0"/>
              <a:t>Fusion &amp; increasing group sizes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polis 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Territorial extension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New forms of social organization, socio-political structures and institutions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Development of social, political and economic elite</a:t>
            </a:r>
            <a:endParaRPr lang="en-GB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New forms of material culture and monumental architecture</a:t>
            </a:r>
          </a:p>
          <a:p>
            <a:pPr lvl="0">
              <a:buFont typeface="Arial" panose="020B0604020202020204" pitchFamily="34" charset="0"/>
              <a:buNone/>
            </a:pPr>
            <a:r>
              <a:rPr lang="en-GB" sz="2000" dirty="0"/>
              <a:t>CONTINGENCY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73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anose="05000000000000000000" pitchFamily="2" charset="2"/>
              </a:rPr>
              <a:t>To find an explanation of underlying process  </a:t>
            </a:r>
            <a:r>
              <a:rPr lang="en-GB" dirty="0"/>
              <a:t>look at </a:t>
            </a:r>
            <a:r>
              <a:rPr lang="en-GB" dirty="0">
                <a:sym typeface="Wingdings" panose="05000000000000000000" pitchFamily="2" charset="2"/>
              </a:rPr>
              <a:t>urban scaling</a:t>
            </a:r>
            <a:endParaRPr lang="en-GB" dirty="0"/>
          </a:p>
          <a:p>
            <a:r>
              <a:rPr lang="en-GB" dirty="0"/>
              <a:t>People come together </a:t>
            </a:r>
            <a:r>
              <a:rPr lang="en-GB" dirty="0">
                <a:sym typeface="Wingdings" panose="05000000000000000000" pitchFamily="2" charset="2"/>
              </a:rPr>
              <a:t> more interactions  more ‘outcomes’</a:t>
            </a:r>
          </a:p>
          <a:p>
            <a:r>
              <a:rPr lang="en-GB" dirty="0">
                <a:sym typeface="Wingdings" panose="05000000000000000000" pitchFamily="2" charset="2"/>
              </a:rPr>
              <a:t>Process operates in both villages (aggregation) and cities (urbanization)</a:t>
            </a:r>
          </a:p>
          <a:p>
            <a:r>
              <a:rPr lang="en-GB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“energized crowding” &lt;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architectural historian Spiro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Kostof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Scalar stress can result in fission (</a:t>
            </a:r>
            <a:r>
              <a:rPr lang="en-GB" dirty="0" err="1">
                <a:sym typeface="Wingdings" panose="05000000000000000000" pitchFamily="2" charset="2"/>
              </a:rPr>
              <a:t>cfr</a:t>
            </a:r>
            <a:r>
              <a:rPr lang="en-GB" dirty="0">
                <a:sym typeface="Wingdings" panose="05000000000000000000" pitchFamily="2" charset="2"/>
              </a:rPr>
              <a:t>. Previous)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outcomes of scalar stress in villages and early cities: fission, specialization in roles, development of social hierarchies, and increased group-integrating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ritual activity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Community formation  social organisation  allows increase in group size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6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anose="05000000000000000000" pitchFamily="2" charset="2"/>
              </a:rPr>
              <a:t>Scaling research generates these characteristic plots:</a:t>
            </a:r>
            <a:endParaRPr lang="en-GB" dirty="0"/>
          </a:p>
          <a:p>
            <a:r>
              <a:rPr lang="en-GB" dirty="0"/>
              <a:t>Scaling laws are commonly expressed for some property of interest against population size</a:t>
            </a:r>
          </a:p>
          <a:p>
            <a:pPr lvl="1"/>
            <a:r>
              <a:rPr lang="en-GB" dirty="0" err="1"/>
              <a:t>Superlinear</a:t>
            </a:r>
            <a:r>
              <a:rPr lang="en-GB" dirty="0"/>
              <a:t>: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Gross metropolitan product of metropolitan areas in 2006 (Bettencourt 2013)</a:t>
            </a:r>
          </a:p>
          <a:p>
            <a:pPr lvl="1"/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ex. Socio-economic output: income, wealth, innovation ; but also crime and poverty</a:t>
            </a:r>
            <a:endParaRPr lang="en-GB" dirty="0"/>
          </a:p>
          <a:p>
            <a:pPr lvl="1"/>
            <a:r>
              <a:rPr lang="en-GB" dirty="0"/>
              <a:t>Linear: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Relationship between village population and total productivity. (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Ortman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Coffey 2015)</a:t>
            </a:r>
          </a:p>
          <a:p>
            <a:pPr lvl="1"/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ex.: number of houses</a:t>
            </a:r>
          </a:p>
          <a:p>
            <a:pPr lvl="1"/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Sublinear: Population vs. Settled Area for Aztec settlements (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Ortman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2014)</a:t>
            </a:r>
          </a:p>
          <a:p>
            <a:pPr lvl="1"/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infrastructure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71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One application of scaling laws on Roman cities concluded that larger communities have more diversity in functions (= division of labour)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𝐹 = 𝑘(𝑁) × 𝑑(𝑁) </a:t>
            </a:r>
            <a:r>
              <a:rPr lang="en-GB" sz="1200" dirty="0">
                <a:sym typeface="Wingdings" panose="05000000000000000000" pitchFamily="2" charset="2"/>
              </a:rPr>
              <a:t> total number of functions = individual’s social contacts x range of functions they perform</a:t>
            </a:r>
            <a:endParaRPr lang="en-GB" dirty="0"/>
          </a:p>
          <a:p>
            <a:r>
              <a:rPr lang="en-GB" dirty="0"/>
              <a:t>More different activities in larger communities: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tasks that an individual performs is inversely proportional to their social contacts (Hanson et al 2017)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in detail, but total functional diversity of a settlement increases more slowly than population (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sublinear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at the same rate as areal extent increases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looking at higher functional diversity in larger settlements on the scale of settlement system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spatial concentration of activities in central places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Place Theory: Each central function has an upper limit (determined by the maximum distance people will travel to access it) and lower limit (determined by the minimum population required to sustain a central function).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More functions = higher order; less = lower-order</a:t>
            </a:r>
          </a:p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Not just central places (i.e. qualitative functional differences) but also degree of centrality (quantitative strength of pulling forces of settlement onto environment)</a:t>
            </a:r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 place theory and central flow are complementary to each other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resulting in idea of ‘network centrality’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549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Potential versus actual pulling power </a:t>
            </a:r>
            <a:r>
              <a:rPr lang="en-GB" dirty="0">
                <a:sym typeface="Wingdings" panose="05000000000000000000" pitchFamily="2" charset="2"/>
              </a:rPr>
              <a:t> way to model contingency of polis formation!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0CBDD-BB60-41E8-B6B7-A792E04DEA2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81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7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1634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588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1D4-EDCA-413E-A3A8-B5E06B3D2D2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5437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1D4-EDCA-413E-A3A8-B5E06B3D2D2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9821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A3C8-FDBD-4A71-B944-52AE525E9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BA246-C0BE-4AE5-A041-3EB5EB572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217DB-3185-484A-9F6B-7D8A457F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389E9-94DB-438B-A52D-579A9B39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D0B1-D8B6-40E3-99F7-C3A8CAD6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4704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83FF-45A3-4207-B2E9-20C66881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8545-40E4-407E-8C7D-EB874633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0C9B2-9F2E-4B2F-A41C-55E9ED985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7F85E-7216-4342-8E56-B598B8B0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D827-B589-4338-AEC6-8CCBDF9A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8347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82E2-0852-41F0-AEB6-4F0508FF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63661-20A2-48A8-85E5-81FC3D12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06B3-54A1-4BFF-83F9-DD86225B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815C1-356B-46A3-B351-DF1AF4EA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32F6-8657-4A79-8092-5E48C41E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7178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5C89-18E2-439C-AFAE-C2750260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7815F-2612-4A68-9131-96A891AE7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BD6FA-FA5B-4D8C-B98B-9355B8F89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6A73C-DE19-41D2-9468-276DCE3B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2AAF2-2B80-4A2C-BA6E-03326A40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AFF23-50F9-4027-A1CE-6FFB6E9C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3116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658F-EF92-4649-B033-F54E83ECE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3"/>
            <a:ext cx="10515600" cy="13255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78D34-3813-489D-BA77-69E390CC8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6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DA5AD-7A3A-4635-A5A4-1C576BEA3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8859B-B32E-4A7F-B9FC-DF882A814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6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55FBB-DDA1-4958-AC25-A33EBF8EF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880052-3FD9-404A-B342-65E5C52D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9556CE-4187-4026-923B-556418C7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1D07E-976F-4B1D-8824-A8822266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330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49D2-FE0A-49C4-A4EE-43125B77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4BEBD-9B62-44BA-A5E4-F5446B9D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2915A-16A8-4E62-9044-776CBF7E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0D609-CD66-4CA3-87BA-E3325909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706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3901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9600D-EE35-4F71-9E5A-F115F7C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548F8-6529-48A1-B601-357C907B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F4D72-BC75-4117-8217-3445B85C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9413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F609-DF1E-402D-B08E-FEEF3984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B4BB-05DF-44F6-8894-7F496FB68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25BDE-E74D-4F5D-AB2C-669CECA6C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CB3B2-2B05-4AA0-8B90-11EA8972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B8E4-20C6-469A-B628-2F367332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5E802-B5A8-4E35-861B-ADC8ADDE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6988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7165-534B-4AEF-BF83-8DB5FB04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6A1D3-1CBB-4873-B804-801B09B02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0D637-A6A1-4722-9B58-1480A0FAA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02D8C-EDF7-4A9E-AF2B-79C3D02B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66891-008D-4D6C-9279-32E07E0F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2B35A-160A-49B8-815B-F0A5BE75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94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A26B-16EB-4025-9984-46EFF106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8DE97-1238-40F8-A44F-25D79D48E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FB21-EAE7-4467-A147-04A81946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4635-0C30-4880-AC57-C23F4F84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72001-FBB4-447F-AA5E-6E5FD7AC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4027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68075-E6B0-4CF1-866A-0B0B9C35B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3"/>
            <a:ext cx="2628900" cy="58118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01F46-B8BA-41A9-9F92-A31475220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3"/>
            <a:ext cx="7734300" cy="58118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19B17-37C4-4FF5-A150-3F30C96F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19434-ACB2-48D9-A139-D174921E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F60A-8B39-45E8-A32F-D6702290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05136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1D4-EDCA-413E-A3A8-B5E06B3D2D2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2490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1D4-EDCA-413E-A3A8-B5E06B3D2D2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022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F1D4-EDCA-413E-A3A8-B5E06B3D2D2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612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8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143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31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370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861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683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466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782159EE-931A-4F3F-AF5E-46D088B71421}" type="slidenum">
              <a:rPr lang="nl-BE" smtClean="0"/>
              <a:t>‹#›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F4103-7A24-4C90-BBB2-B35C3895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8D7DD-0D77-4069-97CD-6084F57C2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DB96F-9794-4149-9D8F-A92E27B1C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9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E1A9F-8214-4D12-985D-A227A72D3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9"/>
            <a:ext cx="41148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AF27-5104-4B69-9A28-C1DDFE7E4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9"/>
            <a:ext cx="2743200" cy="365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F5F7-0B22-480B-99F0-AB2CDCAD3C6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172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ries.daems@kuleuven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cl.northwestern.edu/netlog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iesdaems10/PolisAB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ries.daems@kuleuven.b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hyperlink" Target="http://polis.stanford.ed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00BD-11C3-4C06-B164-B1B2092A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07" y="33088"/>
            <a:ext cx="10058400" cy="1668712"/>
          </a:xfrm>
        </p:spPr>
        <p:txBody>
          <a:bodyPr anchor="ctr">
            <a:normAutofit/>
          </a:bodyPr>
          <a:lstStyle/>
          <a:p>
            <a:pPr algn="ctr"/>
            <a:r>
              <a:rPr lang="en-GB" sz="4400" b="1" dirty="0"/>
              <a:t>Modelling the origin of </a:t>
            </a:r>
            <a:r>
              <a:rPr lang="en-GB" sz="4400" b="1" i="1" dirty="0"/>
              <a:t>polis</a:t>
            </a:r>
            <a:r>
              <a:rPr lang="en-GB" sz="4400" b="1" dirty="0"/>
              <a:t> in Anatolia. From conceptual to computational approaches.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EFC4F-60D8-42F3-8D07-9F0E87723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955800"/>
            <a:ext cx="10058400" cy="3348629"/>
          </a:xfrm>
        </p:spPr>
        <p:txBody>
          <a:bodyPr anchor="t">
            <a:normAutofit fontScale="92500"/>
          </a:bodyPr>
          <a:lstStyle/>
          <a:p>
            <a:pPr algn="ctr">
              <a:spcBef>
                <a:spcPts val="600"/>
              </a:spcBef>
            </a:pPr>
            <a:r>
              <a:rPr lang="en-GB" sz="4000" dirty="0"/>
              <a:t>CAA 2019 - S11: Pre-Modern Cities and Complexity</a:t>
            </a:r>
            <a:endParaRPr lang="en-GB" sz="3600" dirty="0"/>
          </a:p>
          <a:p>
            <a:pPr algn="ctr">
              <a:spcBef>
                <a:spcPts val="600"/>
              </a:spcBef>
            </a:pPr>
            <a:r>
              <a:rPr lang="en-GB" sz="3600" dirty="0" err="1"/>
              <a:t>Dr.</a:t>
            </a:r>
            <a:r>
              <a:rPr lang="en-GB" sz="3600" dirty="0"/>
              <a:t> Dries Daems</a:t>
            </a:r>
          </a:p>
          <a:p>
            <a:pPr algn="ctr">
              <a:spcBef>
                <a:spcPts val="600"/>
              </a:spcBef>
            </a:pPr>
            <a:r>
              <a:rPr lang="en-US" sz="2400" dirty="0" err="1"/>
              <a:t>Suna</a:t>
            </a:r>
            <a:r>
              <a:rPr lang="en-US" sz="2400" dirty="0"/>
              <a:t> &amp; </a:t>
            </a:r>
            <a:r>
              <a:rPr lang="en-US" sz="2400" dirty="0" err="1"/>
              <a:t>Inan</a:t>
            </a:r>
            <a:r>
              <a:rPr lang="en-US" sz="2400" dirty="0"/>
              <a:t> </a:t>
            </a:r>
            <a:r>
              <a:rPr lang="en-US" sz="2400" dirty="0" err="1"/>
              <a:t>Kıraç</a:t>
            </a:r>
            <a:r>
              <a:rPr lang="en-US" sz="2400" dirty="0"/>
              <a:t> Research Centre for Mediterranean Civilizations (</a:t>
            </a:r>
            <a:r>
              <a:rPr lang="en-US" sz="2400" dirty="0" err="1"/>
              <a:t>Koç</a:t>
            </a:r>
            <a:r>
              <a:rPr lang="en-US" sz="2400" dirty="0"/>
              <a:t> University)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GB" sz="2400" dirty="0"/>
              <a:t>Sagalassos Archaeological Research Project (KU Leuven)</a:t>
            </a:r>
            <a:endParaRPr lang="en-US" sz="2400" dirty="0"/>
          </a:p>
          <a:p>
            <a:pPr lvl="0" algn="ctr">
              <a:spcBef>
                <a:spcPts val="600"/>
              </a:spcBef>
            </a:pPr>
            <a:r>
              <a:rPr lang="en-US" sz="2400" dirty="0">
                <a:hlinkClick r:id="rId2"/>
              </a:rPr>
              <a:t>dries.daems@kuleuven.be</a:t>
            </a:r>
            <a:endParaRPr lang="en-US" sz="2400" dirty="0"/>
          </a:p>
          <a:p>
            <a:pPr lvl="0" algn="ctr">
              <a:spcBef>
                <a:spcPts val="600"/>
              </a:spcBef>
            </a:pPr>
            <a:r>
              <a:rPr lang="en-US" sz="2400" dirty="0"/>
              <a:t>Twitter: @</a:t>
            </a:r>
            <a:r>
              <a:rPr lang="en-US" sz="2400" dirty="0" err="1"/>
              <a:t>DriesDaems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3B45-14BA-4BAB-9DEC-15B410AA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26/04/2019</a:t>
            </a:r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9D838-E0C0-4A38-A1A3-5B825277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CAA 2019 Krakow - Modelling the Origin of Polis - Dries Daems</a:t>
            </a:r>
            <a:endParaRPr kumimoji="0" lang="nl-BE" sz="12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F6DDD-E25C-49BE-896D-ED89E066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2159EE-931A-4F3F-AF5E-46D088B71421}" type="slidenum">
              <a:rPr kumimoji="0" lang="nl-BE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BE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E14F9E5-C0F2-4B67-ADBB-3DEB0C96A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8" y="5180092"/>
            <a:ext cx="3911247" cy="999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DE6089-ABBC-4765-9099-294875F3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24" y="5180092"/>
            <a:ext cx="2495554" cy="973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0033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5DF8-05DF-4E1A-BDB0-D614466C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Model: Central 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C2FB-1B82-4C40-A9E0-50155A288C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Larger community ~ more diversity in activities/functions (Hanson et al. 2017)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Spatial concentration of functions in settlement systems (</a:t>
            </a:r>
            <a:r>
              <a:rPr lang="en-GB" dirty="0" err="1"/>
              <a:t>Christaller</a:t>
            </a:r>
            <a:r>
              <a:rPr lang="en-GB" dirty="0"/>
              <a:t> 1933)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Centrality in network hierarchies: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Qualitative and quantitative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(1) administration; (2) security; (3) craft and industry; (4) trade; and (5) cult (</a:t>
            </a:r>
            <a:r>
              <a:rPr lang="en-GB" dirty="0" err="1"/>
              <a:t>Gringmuth-Dallmer</a:t>
            </a:r>
            <a:r>
              <a:rPr lang="en-GB" dirty="0"/>
              <a:t> 1996)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5869069A-8A48-464C-A269-0CE953FA6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55" y="1845734"/>
            <a:ext cx="4441325" cy="43931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459A5-1A0E-415F-B7F9-0B1FB432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CA759-23FC-4B2A-8628-B8416A5D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A75BD-45B0-4172-90AA-530F3BE6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10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E83E9F-F59C-428D-9212-83BF4B76F9DD}"/>
              </a:ext>
            </a:extLst>
          </p:cNvPr>
          <p:cNvSpPr/>
          <p:nvPr/>
        </p:nvSpPr>
        <p:spPr>
          <a:xfrm>
            <a:off x="173385" y="5453489"/>
            <a:ext cx="1011520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Christaller (1933) Die Zentralen Orte in Süddeutschland</a:t>
            </a:r>
          </a:p>
          <a:p>
            <a:r>
              <a:rPr lang="de-DE" sz="1600" dirty="0"/>
              <a:t>Gringmuth-Dallmer (1996) Kulturlandschaftsmuster und Siedlungssysteme.</a:t>
            </a:r>
          </a:p>
          <a:p>
            <a:r>
              <a:rPr lang="en-GB" sz="1600" dirty="0"/>
              <a:t>Hanson et al. (2017) Urbanism and the division of labour in the Roman Empire</a:t>
            </a:r>
          </a:p>
        </p:txBody>
      </p:sp>
    </p:spTree>
    <p:extLst>
      <p:ext uri="{BB962C8B-B14F-4D97-AF65-F5344CB8AC3E}">
        <p14:creationId xmlns:p14="http://schemas.microsoft.com/office/powerpoint/2010/main" val="387329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705C-6706-429E-AB6E-4D22E894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Model: Central 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4B62-D5AA-4F85-98DF-F5EA08A640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“Relative concentration of interaction”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Network approach: Places and 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Pulling factors for </a:t>
            </a:r>
            <a:r>
              <a:rPr lang="en-GB" i="1" dirty="0"/>
              <a:t>potential</a:t>
            </a:r>
            <a:r>
              <a:rPr lang="en-GB" dirty="0"/>
              <a:t> centrality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Population size, natural resources, strategic location, administrative institutions, cultural functions, high carrying capacity, ritual features, etc. (Knitter and </a:t>
            </a:r>
            <a:r>
              <a:rPr lang="en-GB" dirty="0" err="1"/>
              <a:t>Nakoins</a:t>
            </a:r>
            <a:r>
              <a:rPr lang="en-GB" dirty="0"/>
              <a:t> 2018)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AE17F4-E65F-4A5D-AF17-C51142CBF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6963" y="1989579"/>
            <a:ext cx="5633339" cy="382387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04A15-1001-4505-A19B-C13CC33A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7C25C-A329-45AB-8BA4-6E587612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27CB0-1FEA-4BCC-90AF-4516F16F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11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F85BB-F22A-4F6A-82E3-00232BEA6C36}"/>
              </a:ext>
            </a:extLst>
          </p:cNvPr>
          <p:cNvSpPr/>
          <p:nvPr/>
        </p:nvSpPr>
        <p:spPr>
          <a:xfrm>
            <a:off x="2859717" y="5905789"/>
            <a:ext cx="6350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Knitter &amp; </a:t>
            </a:r>
            <a:r>
              <a:rPr lang="en-GB" dirty="0" err="1"/>
              <a:t>Nakoinz</a:t>
            </a:r>
            <a:r>
              <a:rPr lang="en-GB" dirty="0"/>
              <a:t> (2018) The Relative Concentration of Interaction</a:t>
            </a:r>
          </a:p>
        </p:txBody>
      </p:sp>
    </p:spTree>
    <p:extLst>
      <p:ext uri="{BB962C8B-B14F-4D97-AF65-F5344CB8AC3E}">
        <p14:creationId xmlns:p14="http://schemas.microsoft.com/office/powerpoint/2010/main" val="303425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DF91-9B53-408B-B81C-6445FCBF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Model: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F66E-DF96-4D18-A3BC-DAB03D8F1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244719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Conceptual phase</a:t>
            </a:r>
          </a:p>
          <a:p>
            <a:pPr marL="749800" lvl="1" indent="-457200">
              <a:buFont typeface="+mj-lt"/>
              <a:buAutoNum type="arabicPeriod"/>
            </a:pPr>
            <a:r>
              <a:rPr lang="en-GB" dirty="0"/>
              <a:t>Identifying research questions </a:t>
            </a:r>
          </a:p>
          <a:p>
            <a:pPr marL="749800" lvl="1" indent="-457200">
              <a:buFont typeface="+mj-lt"/>
              <a:buAutoNum type="arabicPeriod"/>
            </a:pPr>
            <a:r>
              <a:rPr lang="en-GB" dirty="0"/>
              <a:t>Finding most suitable method</a:t>
            </a:r>
          </a:p>
          <a:p>
            <a:pPr marL="749800" lvl="1" indent="-457200">
              <a:buFont typeface="+mj-lt"/>
              <a:buAutoNum type="arabicPeriod"/>
            </a:pPr>
            <a:r>
              <a:rPr lang="en-GB" dirty="0"/>
              <a:t>General framework and resolution of simulation</a:t>
            </a:r>
          </a:p>
          <a:p>
            <a:pPr marL="749800" lvl="1" indent="-457200">
              <a:buFont typeface="+mj-lt"/>
              <a:buAutoNum type="arabicPeriod"/>
            </a:pPr>
            <a:r>
              <a:rPr lang="en-GB" dirty="0"/>
              <a:t>Entities and rules of interactions</a:t>
            </a:r>
          </a:p>
          <a:p>
            <a:r>
              <a:rPr lang="en-GB" b="1" dirty="0"/>
              <a:t>Technical phase</a:t>
            </a:r>
          </a:p>
          <a:p>
            <a:pPr marL="749800" lvl="1" indent="-457200">
              <a:buFont typeface="+mj-lt"/>
              <a:buAutoNum type="arabicPeriod" startAt="5"/>
            </a:pPr>
            <a:r>
              <a:rPr lang="en-GB" dirty="0"/>
              <a:t>Coding and testing</a:t>
            </a:r>
          </a:p>
          <a:p>
            <a:pPr marL="749800" lvl="1" indent="-457200">
              <a:buFont typeface="+mj-lt"/>
              <a:buAutoNum type="arabicPeriod" startAt="5"/>
            </a:pPr>
            <a:r>
              <a:rPr lang="en-GB" dirty="0"/>
              <a:t>Parameterising simulation</a:t>
            </a:r>
          </a:p>
          <a:p>
            <a:pPr marL="749800" lvl="1" indent="-457200">
              <a:buFont typeface="+mj-lt"/>
              <a:buAutoNum type="arabicPeriod" startAt="5"/>
            </a:pPr>
            <a:r>
              <a:rPr lang="en-GB" dirty="0"/>
              <a:t>Running simulation</a:t>
            </a:r>
          </a:p>
          <a:p>
            <a:pPr marL="749800" lvl="1" indent="-457200">
              <a:buFont typeface="+mj-lt"/>
              <a:buAutoNum type="arabicPeriod" startAt="5"/>
            </a:pPr>
            <a:r>
              <a:rPr lang="en-GB" dirty="0"/>
              <a:t>Analysis and recontextualization of results</a:t>
            </a:r>
          </a:p>
          <a:p>
            <a:r>
              <a:rPr lang="en-GB" b="1" dirty="0"/>
              <a:t>Dissemination phase</a:t>
            </a:r>
          </a:p>
          <a:p>
            <a:pPr marL="544063" lvl="1" indent="-342900">
              <a:buFont typeface="+mj-lt"/>
              <a:buAutoNum type="arabicPeriod" startAt="9"/>
            </a:pPr>
            <a:r>
              <a:rPr lang="en-GB" dirty="0"/>
              <a:t>Disseminate findings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D3D631-1704-47D9-9002-319C372BFF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1365" y="2409794"/>
            <a:ext cx="6173210" cy="24747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ED6B3-0764-43B2-B15E-900A2D5E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54A7-42D4-443A-BE79-9A3BED4C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221B-1F46-436F-A916-BC4D9CEF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12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35649-1240-4F02-BDEE-C18BF5D3D705}"/>
              </a:ext>
            </a:extLst>
          </p:cNvPr>
          <p:cNvSpPr/>
          <p:nvPr/>
        </p:nvSpPr>
        <p:spPr>
          <a:xfrm>
            <a:off x="3536543" y="5842900"/>
            <a:ext cx="5118914" cy="37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Romanowska</a:t>
            </a:r>
            <a:r>
              <a:rPr lang="en-GB" dirty="0"/>
              <a:t> (2015) So You Think You Can Model?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152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1055-9D90-43D1-BC2B-43636689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Model: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52FF-3ECE-4C99-945B-B4C824FBB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993425" cy="4023360"/>
          </a:xfrm>
        </p:spPr>
        <p:txBody>
          <a:bodyPr>
            <a:normAutofit/>
          </a:bodyPr>
          <a:lstStyle/>
          <a:p>
            <a:r>
              <a:rPr lang="en-GB" dirty="0"/>
              <a:t>ODD protocol: standardize the published descriptions of individual-based and agent-based models (Grimm et al. 2010)</a:t>
            </a:r>
          </a:p>
          <a:p>
            <a:r>
              <a:rPr lang="en-GB" dirty="0"/>
              <a:t>Iterated process</a:t>
            </a:r>
          </a:p>
          <a:p>
            <a:pPr lvl="1"/>
            <a:r>
              <a:rPr lang="en-GB" dirty="0"/>
              <a:t>Structure thoughts</a:t>
            </a:r>
          </a:p>
          <a:p>
            <a:pPr lvl="1"/>
            <a:r>
              <a:rPr lang="en-GB" dirty="0"/>
              <a:t>Think through construction of the model</a:t>
            </a:r>
          </a:p>
          <a:p>
            <a:r>
              <a:rPr lang="en-GB" dirty="0"/>
              <a:t>Purpose:</a:t>
            </a:r>
          </a:p>
          <a:p>
            <a:pPr lvl="1"/>
            <a:r>
              <a:rPr lang="en-GB" dirty="0"/>
              <a:t>Study the emergence of </a:t>
            </a:r>
            <a:r>
              <a:rPr lang="en-GB" i="1" dirty="0"/>
              <a:t>polis</a:t>
            </a:r>
            <a:r>
              <a:rPr lang="en-GB" dirty="0"/>
              <a:t> communities out of fusion-fission dynamics and urban scaling processes; and trace their development into central places through network formation</a:t>
            </a:r>
          </a:p>
          <a:p>
            <a:pPr lvl="1"/>
            <a:r>
              <a:rPr lang="en-GB" dirty="0"/>
              <a:t>“Agent-based models make possible the study of nonlinear cultural dynamics that emerge from the historically contingent actions of heterogeneous agents interacting in space” (</a:t>
            </a:r>
            <a:r>
              <a:rPr lang="en-GB" dirty="0" err="1"/>
              <a:t>Premo</a:t>
            </a:r>
            <a:r>
              <a:rPr lang="en-GB" dirty="0"/>
              <a:t> 2006)</a:t>
            </a:r>
          </a:p>
          <a:p>
            <a:pPr marL="201163" lvl="1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9CEC0-26AE-435C-B5F1-CB0D8DA8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C090-7AD5-49F5-8712-6005E4E8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0970-5BF7-4BC4-8C3A-8861E522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13</a:t>
            </a:fld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B2EB6-C9E1-456E-87AC-119B12D877E5}"/>
              </a:ext>
            </a:extLst>
          </p:cNvPr>
          <p:cNvSpPr/>
          <p:nvPr/>
        </p:nvSpPr>
        <p:spPr>
          <a:xfrm>
            <a:off x="3205511" y="5685078"/>
            <a:ext cx="5659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Grimm et al.  (2010) The ODD protocol: A review and first update</a:t>
            </a:r>
          </a:p>
          <a:p>
            <a:r>
              <a:rPr lang="en-GB" sz="1600" dirty="0" err="1"/>
              <a:t>Premo</a:t>
            </a:r>
            <a:r>
              <a:rPr lang="en-GB" sz="1600" dirty="0"/>
              <a:t> (2006) Agent-based models as </a:t>
            </a:r>
            <a:r>
              <a:rPr lang="en-GB" sz="1600" dirty="0" err="1"/>
              <a:t>behavioral</a:t>
            </a:r>
            <a:r>
              <a:rPr lang="en-GB" sz="1600" dirty="0"/>
              <a:t> laboratories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D0BACF-0A55-4D6D-A384-3B3694728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56108" y="1752108"/>
            <a:ext cx="3269987" cy="45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1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E9F4-4D33-40AC-B963-7F2BEBE9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ABM: Polis</a:t>
            </a:r>
            <a:r>
              <a:rPr lang="en-GB" i="1" dirty="0"/>
              <a:t> </a:t>
            </a:r>
            <a:r>
              <a:rPr lang="en-GB" dirty="0"/>
              <a:t>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33F2-445A-4407-AF71-997735591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77108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Software: </a:t>
            </a:r>
            <a:r>
              <a:rPr lang="en-GB" dirty="0" err="1"/>
              <a:t>NetLogo</a:t>
            </a:r>
            <a:r>
              <a:rPr lang="en-GB" dirty="0"/>
              <a:t> (Wilensky 1999)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From conceptual to detailed design: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Translating the conceptualised system into a set of entities and rules of interaction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Input and output information per component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Scale and resolution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Operational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Pseudo-code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Coding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639A6E-A202-4DAC-9837-71DB501F43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7743" y="1846263"/>
            <a:ext cx="4138114" cy="40227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3AC37-C9E4-43CE-B7F5-FD162F8D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21BAB-8DE6-4EEB-8B27-84EFA726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1DBF-C25A-4C3C-BE10-C2EDC136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14</a:t>
            </a:fld>
            <a:endParaRPr lang="nl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6271F-4F23-4B07-B190-94F6B5D00A8B}"/>
              </a:ext>
            </a:extLst>
          </p:cNvPr>
          <p:cNvSpPr txBox="1"/>
          <p:nvPr/>
        </p:nvSpPr>
        <p:spPr>
          <a:xfrm>
            <a:off x="1097279" y="5546579"/>
            <a:ext cx="6872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Edmonds and Meyer (2013) </a:t>
            </a:r>
            <a:r>
              <a:rPr lang="en-GB" sz="1600" i="1" dirty="0"/>
              <a:t>Simulating Social Complexity</a:t>
            </a:r>
          </a:p>
          <a:p>
            <a:r>
              <a:rPr lang="en-GB" sz="1600" dirty="0"/>
              <a:t>Gonzalez-Perez (2018) </a:t>
            </a:r>
            <a:r>
              <a:rPr lang="en-GB" sz="1600" i="1" dirty="0"/>
              <a:t>Information Modelling for Archaeology and Anthropology</a:t>
            </a:r>
            <a:endParaRPr lang="en-GB" sz="1600" dirty="0"/>
          </a:p>
          <a:p>
            <a:r>
              <a:rPr lang="en-GB" sz="1600" dirty="0"/>
              <a:t>Wilensky (1999) </a:t>
            </a:r>
            <a:r>
              <a:rPr lang="en-GB" sz="1600" dirty="0" err="1"/>
              <a:t>NetLogo</a:t>
            </a:r>
            <a:r>
              <a:rPr lang="en-GB" sz="1600" dirty="0"/>
              <a:t>. </a:t>
            </a:r>
            <a:r>
              <a:rPr lang="en-GB" sz="1600" dirty="0">
                <a:hlinkClick r:id="rId4"/>
              </a:rPr>
              <a:t>http://ccl.northwestern.edu/netlogo/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91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4F348D4-7461-47D3-AC48-C843ABBA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Design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12D91C-6690-455E-BF4C-ECC05BBF7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0673" y="1845733"/>
            <a:ext cx="4937760" cy="4023360"/>
          </a:xfrm>
        </p:spPr>
        <p:txBody>
          <a:bodyPr/>
          <a:lstStyle/>
          <a:p>
            <a:r>
              <a:rPr lang="en-GB" dirty="0"/>
              <a:t>Class: community</a:t>
            </a:r>
          </a:p>
          <a:p>
            <a:pPr marL="384039" lvl="2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F11EF-2E3F-44AA-9381-5A1FF0E3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2" y="6459787"/>
            <a:ext cx="2472271" cy="365125"/>
          </a:xfrm>
        </p:spPr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256A5-1BE5-4A81-875B-471C86AD6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/>
              <a:t>CAA 2019 Krakow - Modelling the Origin of Polis - Dries Daems</a:t>
            </a:r>
            <a:endParaRPr lang="nl-BE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D1C79-74C6-4B64-94E8-D83C488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15</a:t>
            </a:fld>
            <a:endParaRPr lang="nl-BE"/>
          </a:p>
        </p:txBody>
      </p:sp>
      <p:pic>
        <p:nvPicPr>
          <p:cNvPr id="20" name="Content Placeholder 13" descr="A close up of a logo&#10;&#10;Description automatically generated">
            <a:extLst>
              <a:ext uri="{FF2B5EF4-FFF2-40B4-BE49-F238E27FC236}">
                <a16:creationId xmlns:a16="http://schemas.microsoft.com/office/drawing/2014/main" id="{BC1AD208-D9EA-45EB-8C79-5C5BC723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56" y="1845733"/>
            <a:ext cx="4883524" cy="36263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72CCD3-73AF-42B8-8421-8BC6FE688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32" y="2550225"/>
            <a:ext cx="4692651" cy="19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4F9839-ABD4-4345-9ADB-4A5B3CA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839C0-1852-4E5F-9B72-AFF3E73A1B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Settlement dynamics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Fission-fusion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Energized crowding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Centrality and network formation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Content Placeholder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A892F68-0E2C-44D5-8CAB-7DB5DCA9AD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97"/>
          <a:stretch/>
        </p:blipFill>
        <p:spPr>
          <a:xfrm>
            <a:off x="5847277" y="0"/>
            <a:ext cx="6344723" cy="628708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6FCC0-0315-48B1-9BDA-7604F7EC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9327D-E579-47B3-B154-ED26A875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2E3A4-1CA2-471F-8A6F-C2ABB74D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147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C74-452C-49A9-9CE4-C9457FC7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Fission-Fusion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E490-C8AD-40A7-ACC6-CFB9A2A0E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Polities expand in size over time due to population growth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Group fission occurs with certain chance once population threshold is reached</a:t>
            </a:r>
            <a:r>
              <a:rPr lang="en-GB" b="1" dirty="0"/>
              <a:t> </a:t>
            </a:r>
            <a:r>
              <a:rPr lang="en-GB" dirty="0"/>
              <a:t>and empty space is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If no space for expansion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Fusion process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‘Conquest’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Fusion can occur when adjacent polities of similar size come into conflict when no empty land separating them remained for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D4C3D00-1BC9-4E4C-A092-6CC095A6DCA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Population growth:</a:t>
                </a:r>
              </a:p>
              <a:p>
                <a:pPr marL="2011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/>
                  <a:t>N = population size</a:t>
                </a:r>
              </a:p>
              <a:p>
                <a:pPr lvl="1"/>
                <a:r>
                  <a:rPr lang="en-GB" dirty="0"/>
                  <a:t>r = population growth rate</a:t>
                </a:r>
              </a:p>
              <a:p>
                <a:pPr lvl="1"/>
                <a:r>
                  <a:rPr lang="en-GB" dirty="0"/>
                  <a:t>K = carrying capacity</a:t>
                </a:r>
              </a:p>
              <a:p>
                <a:pPr lvl="1"/>
                <a:r>
                  <a:rPr lang="en-GB" dirty="0"/>
                  <a:t>W = settlement pulling force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D4C3D00-1BC9-4E4C-A092-6CC095A6D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3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E9D85-F524-4678-B16D-65FB33DE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D6415-B6F4-43E8-AAC5-1DFADFB3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476CD-EADC-48C9-B76F-D426A4E1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17</a:t>
            </a:fld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A171A-DECF-4082-B300-721C3E56D1DE}"/>
              </a:ext>
            </a:extLst>
          </p:cNvPr>
          <p:cNvSpPr/>
          <p:nvPr/>
        </p:nvSpPr>
        <p:spPr>
          <a:xfrm>
            <a:off x="3715078" y="5977466"/>
            <a:ext cx="482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Griffin (2011) Emergence of fusion/fission cycling</a:t>
            </a:r>
          </a:p>
        </p:txBody>
      </p:sp>
    </p:spTree>
    <p:extLst>
      <p:ext uri="{BB962C8B-B14F-4D97-AF65-F5344CB8AC3E}">
        <p14:creationId xmlns:p14="http://schemas.microsoft.com/office/powerpoint/2010/main" val="290494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8142-DD4A-4771-804C-FB61B976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F6D4-B71D-44B4-9448-136B8FB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 social reactor model:</a:t>
            </a:r>
          </a:p>
          <a:p>
            <a:pPr lvl="1"/>
            <a:r>
              <a:rPr lang="en-GB" dirty="0"/>
              <a:t>Number of people over a settled area</a:t>
            </a:r>
          </a:p>
          <a:p>
            <a:pPr lvl="1"/>
            <a:r>
              <a:rPr lang="en-GB" dirty="0"/>
              <a:t>Energetic constraints and costs of travel distance</a:t>
            </a:r>
          </a:p>
          <a:p>
            <a:pPr lvl="1"/>
            <a:r>
              <a:rPr lang="en-GB" dirty="0"/>
              <a:t>Probabilities they will encounter other people</a:t>
            </a:r>
          </a:p>
          <a:p>
            <a:pPr lvl="1"/>
            <a:r>
              <a:rPr lang="en-GB" dirty="0"/>
              <a:t>Average output or productivity per person</a:t>
            </a:r>
          </a:p>
          <a:p>
            <a:pPr marL="201163" lvl="1" indent="0">
              <a:buNone/>
            </a:pPr>
            <a:r>
              <a:rPr lang="en-GB" dirty="0"/>
              <a:t>(Bettencourt 2013; Smith 2019)</a:t>
            </a:r>
          </a:p>
          <a:p>
            <a:pPr marL="201163" lvl="1" indent="0">
              <a:buNone/>
            </a:pPr>
            <a:endParaRPr lang="en-GB" dirty="0"/>
          </a:p>
          <a:p>
            <a:r>
              <a:rPr lang="en-GB" dirty="0"/>
              <a:t>Parameters:</a:t>
            </a:r>
          </a:p>
          <a:p>
            <a:pPr lvl="1"/>
            <a:r>
              <a:rPr lang="en-GB" dirty="0"/>
              <a:t>Number of people</a:t>
            </a:r>
          </a:p>
          <a:p>
            <a:pPr lvl="1"/>
            <a:r>
              <a:rPr lang="en-GB" dirty="0"/>
              <a:t>Size settlement/territory</a:t>
            </a:r>
          </a:p>
          <a:p>
            <a:pPr lvl="1"/>
            <a:r>
              <a:rPr lang="en-GB" dirty="0"/>
              <a:t>Average settlement output</a:t>
            </a:r>
          </a:p>
          <a:p>
            <a:pPr marL="201163" lvl="1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054BF-995C-4A51-BEF7-F6B70FE92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1845735"/>
            <a:ext cx="5078971" cy="4023360"/>
          </a:xfrm>
        </p:spPr>
        <p:txBody>
          <a:bodyPr>
            <a:normAutofit/>
          </a:bodyPr>
          <a:lstStyle/>
          <a:p>
            <a:r>
              <a:rPr lang="en-GB" dirty="0"/>
              <a:t>A(N) = </a:t>
            </a:r>
            <a:r>
              <a:rPr lang="en-GB" dirty="0" err="1"/>
              <a:t>aN</a:t>
            </a:r>
            <a:r>
              <a:rPr lang="el-GR" baseline="30000" dirty="0"/>
              <a:t>α</a:t>
            </a:r>
            <a:endParaRPr lang="en-GB" baseline="30000" dirty="0"/>
          </a:p>
          <a:p>
            <a:pPr lvl="1"/>
            <a:r>
              <a:rPr lang="en-GB" dirty="0"/>
              <a:t>A = settled area</a:t>
            </a:r>
          </a:p>
          <a:p>
            <a:pPr lvl="1"/>
            <a:r>
              <a:rPr lang="en-GB" dirty="0"/>
              <a:t>a = constant for benefit interaction / cost per unit time &amp; space</a:t>
            </a:r>
          </a:p>
          <a:p>
            <a:pPr lvl="1"/>
            <a:r>
              <a:rPr lang="en-GB" dirty="0"/>
              <a:t>N = population size</a:t>
            </a:r>
          </a:p>
          <a:p>
            <a:pPr lvl="1"/>
            <a:r>
              <a:rPr lang="el-GR" dirty="0"/>
              <a:t>α</a:t>
            </a:r>
            <a:r>
              <a:rPr lang="en-GB" dirty="0"/>
              <a:t> = scaling exponent (2/3 for sublinear output)</a:t>
            </a:r>
          </a:p>
          <a:p>
            <a:r>
              <a:rPr lang="en-GB" dirty="0"/>
              <a:t>𝑋 = x𝑁</a:t>
            </a:r>
            <a:r>
              <a:rPr lang="en-GB" baseline="30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𝛽</a:t>
            </a:r>
          </a:p>
          <a:p>
            <a:pPr lvl="1"/>
            <a:r>
              <a:rPr lang="en-GB" dirty="0"/>
              <a:t>𝑋 = aggregate of socio-economic output</a:t>
            </a:r>
          </a:p>
          <a:p>
            <a:pPr lvl="1"/>
            <a:r>
              <a:rPr lang="en-GB" dirty="0"/>
              <a:t>N = population size</a:t>
            </a:r>
          </a:p>
          <a:p>
            <a:pPr lvl="1"/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</a:rPr>
              <a:t>𝛽 = scaling exponent (</a:t>
            </a:r>
            <a:r>
              <a:rPr lang="en-GB" dirty="0"/>
              <a:t>7/6 for </a:t>
            </a:r>
            <a:r>
              <a:rPr lang="en-GB" dirty="0" err="1"/>
              <a:t>superlinear</a:t>
            </a:r>
            <a:r>
              <a:rPr lang="en-GB" dirty="0"/>
              <a:t> output)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CFA26-33A4-40EA-B4E2-EDD894AC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A8CAB-1694-4774-91BF-EF9762B2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/>
              <a:t>CAA 2019 Krakow - Modelling the Origin of Polis - Dries Daems</a:t>
            </a:r>
            <a:endParaRPr lang="nl-BE" sz="12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3B89D-E54B-4E7C-AE5F-C5EC2846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147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F449-F53A-4C50-8190-BAF73299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Central Places and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6FDA-691D-4DF5-9752-A6185EAB9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Pulling forces of a community (Wilson and </a:t>
            </a:r>
            <a:r>
              <a:rPr lang="en-GB" dirty="0" err="1"/>
              <a:t>Rihll</a:t>
            </a:r>
            <a:r>
              <a:rPr lang="en-GB" dirty="0"/>
              <a:t> 1987)</a:t>
            </a:r>
          </a:p>
          <a:p>
            <a:pPr lvl="1"/>
            <a:r>
              <a:rPr lang="en-GB" dirty="0"/>
              <a:t>Population size: larger communities exercise bigger influence</a:t>
            </a:r>
          </a:p>
          <a:p>
            <a:pPr lvl="1"/>
            <a:r>
              <a:rPr lang="en-GB" dirty="0"/>
              <a:t>‘Weight’ of community</a:t>
            </a:r>
          </a:p>
          <a:p>
            <a:r>
              <a:rPr lang="en-GB" dirty="0"/>
              <a:t>Network formation</a:t>
            </a:r>
          </a:p>
          <a:p>
            <a:pPr lvl="1"/>
            <a:r>
              <a:rPr lang="en-GB" dirty="0"/>
              <a:t>Neighbouring ties</a:t>
            </a:r>
          </a:p>
          <a:p>
            <a:pPr lvl="1"/>
            <a:r>
              <a:rPr lang="en-GB" dirty="0"/>
              <a:t>Production output as ‘capital’ to initiate long-distance connections and increase pulling power over other communities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B94CBD3-82AB-40D7-8C97-B162FFD8829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sup>
                        </m:sSubSup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GB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𝛼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GB" b="0" dirty="0">
                  <a:cs typeface="Calibri" panose="020F0502020204030204" pitchFamily="34" charset="0"/>
                </a:endParaRPr>
              </a:p>
              <a:p>
                <a:pPr lvl="1"/>
                <a:r>
                  <a:rPr lang="en-GB" dirty="0">
                    <a:cs typeface="Calibri" panose="020F0502020204030204" pitchFamily="34" charset="0"/>
                  </a:rPr>
                  <a:t>P = population size</a:t>
                </a:r>
              </a:p>
              <a:p>
                <a:pPr lvl="1"/>
                <a:r>
                  <a:rPr lang="en-GB" dirty="0">
                    <a:cs typeface="Calibri" panose="020F0502020204030204" pitchFamily="34" charset="0"/>
                  </a:rPr>
                  <a:t>W = pulling power of </a:t>
                </a:r>
                <a:r>
                  <a:rPr lang="en-GB" b="0" dirty="0">
                    <a:cs typeface="Calibri" panose="020F0502020204030204" pitchFamily="34" charset="0"/>
                  </a:rPr>
                  <a:t>community</a:t>
                </a:r>
              </a:p>
              <a:p>
                <a:pPr lvl="1"/>
                <a:r>
                  <a:rPr lang="en-GB" dirty="0">
                    <a:cs typeface="Calibri" panose="020F0502020204030204" pitchFamily="34" charset="0"/>
                  </a:rPr>
                  <a:t>c = distance between two communities</a:t>
                </a:r>
              </a:p>
              <a:p>
                <a:pPr lvl="1"/>
                <a:endParaRPr lang="en-GB" dirty="0">
                  <a:cs typeface="Calibri" panose="020F0502020204030204" pitchFamily="34" charset="0"/>
                </a:endParaRPr>
              </a:p>
              <a:p>
                <a:r>
                  <a:rPr lang="en-GB" dirty="0">
                    <a:cs typeface="Calibri" panose="020F0502020204030204" pitchFamily="34" charset="0"/>
                  </a:rPr>
                  <a:t>Network formation: small-world networks (Watts and </a:t>
                </a:r>
                <a:r>
                  <a:rPr lang="en-GB" dirty="0" err="1">
                    <a:cs typeface="Calibri" panose="020F0502020204030204" pitchFamily="34" charset="0"/>
                  </a:rPr>
                  <a:t>Strogatz</a:t>
                </a:r>
                <a:r>
                  <a:rPr lang="en-GB" dirty="0">
                    <a:cs typeface="Calibri" panose="020F0502020204030204" pitchFamily="34" charset="0"/>
                  </a:rPr>
                  <a:t> 1998)</a:t>
                </a: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B94CBD3-82AB-40D7-8C97-B162FFD8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C48EF-952B-48CE-9DEE-19A96632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DC163-65A0-412B-BC8B-BCC86AE9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/>
              <a:t>CAA 2019 Krakow - Modelling the Origin of Polis - Dries Daems</a:t>
            </a:r>
            <a:endParaRPr lang="nl-BE" sz="12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44C7-C948-43BE-A388-BD743BF3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19</a:t>
            </a:fld>
            <a:endParaRPr lang="nl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3B6FAC-2E73-4C87-A88C-749E97B453B9}"/>
              </a:ext>
            </a:extLst>
          </p:cNvPr>
          <p:cNvSpPr/>
          <p:nvPr/>
        </p:nvSpPr>
        <p:spPr>
          <a:xfrm>
            <a:off x="1036320" y="5654300"/>
            <a:ext cx="9473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Watts and </a:t>
            </a:r>
            <a:r>
              <a:rPr lang="en-GB" dirty="0" err="1"/>
              <a:t>Strogatz</a:t>
            </a:r>
            <a:r>
              <a:rPr lang="en-GB" dirty="0"/>
              <a:t> (1998) Collective dynamics of ‘small-world’ networks</a:t>
            </a:r>
          </a:p>
          <a:p>
            <a:r>
              <a:rPr lang="en-GB" dirty="0"/>
              <a:t>Wilson, A. G., &amp; </a:t>
            </a:r>
            <a:r>
              <a:rPr lang="en-GB" dirty="0" err="1"/>
              <a:t>Rihll</a:t>
            </a:r>
            <a:r>
              <a:rPr lang="en-GB" dirty="0"/>
              <a:t>, T. E. (1987). Spatial Interaction and Structural Models in Historical Analysis.</a:t>
            </a:r>
            <a:endParaRPr lang="en-GB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88697-F807-46CD-B3F5-702F0897B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203" b="5806"/>
          <a:stretch/>
        </p:blipFill>
        <p:spPr>
          <a:xfrm>
            <a:off x="6217920" y="1737362"/>
            <a:ext cx="5590422" cy="46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EC31-75AE-4904-A9AA-57E88B39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45B72-72A1-406C-9C3F-C27313F76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i="1" dirty="0"/>
              <a:t>polis </a:t>
            </a:r>
            <a:r>
              <a:rPr lang="en-GB" dirty="0"/>
              <a:t>in Anatolia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Designing models: What, how, why?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Conceptual modelling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Fusion-fission cycles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(Urban) scaling</a:t>
            </a:r>
          </a:p>
          <a:p>
            <a:pPr marL="749800" lvl="1" indent="-457200">
              <a:buFont typeface="+mj-lt"/>
              <a:buAutoNum type="alphaUcPeriod"/>
            </a:pPr>
            <a:r>
              <a:rPr lang="en-GB" dirty="0"/>
              <a:t>Central place theory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From conceptual to computational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Computational models: </a:t>
            </a:r>
            <a:r>
              <a:rPr lang="en-GB" dirty="0" err="1"/>
              <a:t>PolisABM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21F1F-E779-4943-9795-3110C5BBC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BAEF-A32A-40B7-B1C4-267E0ECB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5B76C-64DE-46BA-928A-29CB54F9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818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202216A-97EF-449E-9159-0AD0AC60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Initialising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6D71-2500-4469-8F8D-2E26A544DC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Entities = (corporate) communities</a:t>
            </a:r>
          </a:p>
          <a:p>
            <a:r>
              <a:rPr lang="en-GB" dirty="0"/>
              <a:t>Initial state variables: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Number of polities = 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 Population size: Random in 250-750 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Territory: Voronoi Diagrams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Connections = FALSE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Scale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Patch size: 1km²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World size: 100x100 km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Time step: 1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Network formation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C2A56-1FBB-4DD8-870D-65F823B9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F691C-9452-4B0E-A8D5-532272AC0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C453-18AD-4D99-A1DD-E384DA99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20</a:t>
            </a:fld>
            <a:endParaRPr lang="nl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0457E-92EA-43F6-B348-E7C35F7E4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1" t="4179" r="24525" b="7342"/>
          <a:stretch/>
        </p:blipFill>
        <p:spPr>
          <a:xfrm>
            <a:off x="6270540" y="1834160"/>
            <a:ext cx="4885140" cy="450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EAAE74-1209-4CF1-AE49-0CBDC0551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41" t="4220" r="24810" b="5807"/>
          <a:stretch/>
        </p:blipFill>
        <p:spPr>
          <a:xfrm>
            <a:off x="6270541" y="1717299"/>
            <a:ext cx="4885140" cy="46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12EB-B567-4EB9-A98E-DDB7F0F6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DE75-A7B7-4AEC-9839-F92C58A6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5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Starting point for future development to extend/refine model:</a:t>
            </a:r>
            <a:endParaRPr lang="en-GB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Micro-scale dynamics: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Generate energized crowding output from social interactions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Implement fission/fusion cycles according to scaling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Macro-scale dynamics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Royal policy stimuli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Human-environment interactions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Energy capture and expenditure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/>
              <a:t>Settlement chambers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 Code and documentation will be made available: </a:t>
            </a:r>
            <a:r>
              <a:rPr lang="en-GB" sz="2400" dirty="0">
                <a:hlinkClick r:id="rId3"/>
              </a:rPr>
              <a:t>https://github.com/driesdaems10/PolisABM</a:t>
            </a:r>
            <a:endParaRPr lang="en-GB" sz="2200" dirty="0"/>
          </a:p>
          <a:p>
            <a:pPr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24447-C796-43DB-8A92-9E789CA4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ABB03-70F3-4146-9917-84AF67C02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A33E-7714-4D93-9698-D8A53B04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365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Thank you for your attention!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1515" y="1985238"/>
            <a:ext cx="6204984" cy="3763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Dries Daems</a:t>
            </a:r>
          </a:p>
          <a:p>
            <a:pPr lvl="0"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Suna</a:t>
            </a:r>
            <a:r>
              <a:rPr lang="en-US" sz="2400" dirty="0"/>
              <a:t> &amp; </a:t>
            </a:r>
            <a:r>
              <a:rPr lang="en-US" sz="2400" dirty="0" err="1"/>
              <a:t>Inan</a:t>
            </a:r>
            <a:r>
              <a:rPr lang="en-US" sz="2400" dirty="0"/>
              <a:t> </a:t>
            </a:r>
            <a:r>
              <a:rPr lang="en-US" sz="2400" dirty="0" err="1"/>
              <a:t>Kıraç</a:t>
            </a:r>
            <a:r>
              <a:rPr lang="en-US" sz="2400" dirty="0"/>
              <a:t> Research Centre for Mediterranean Civilizations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Koç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University)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Sagalassos Project (KU Leuven)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dries.daems@kuleuven.be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prstClr val="black"/>
                </a:solidFill>
              </a:rPr>
              <a:t>@</a:t>
            </a:r>
            <a:r>
              <a:rPr lang="en-US" sz="2400" dirty="0" err="1">
                <a:solidFill>
                  <a:prstClr val="black"/>
                </a:solidFill>
              </a:rPr>
              <a:t>DriesDaems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AA6C460-9916-453B-A23A-5211DBAD4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08" y="4366867"/>
            <a:ext cx="4042409" cy="103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CF3AB-F69A-48A1-98FD-805C636E6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07" y="2640730"/>
            <a:ext cx="4042410" cy="1576539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C6B0C-F239-403D-AAFA-0218CFBD1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41F-A098-4A32-84E4-1E2BB95E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CAA 2019 Krakow - Modelling the Origin of Polis - Dries Daems</a:t>
            </a:r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D2301-7600-493A-BC18-14984A6C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1F5F7-0B22-480B-99F0-AB2CDCAD3C64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1547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3DC8-FB5E-4203-B721-01A0FAC9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Polis </a:t>
            </a:r>
            <a:r>
              <a:rPr lang="en-GB" dirty="0"/>
              <a:t>in Anatolia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848B4-5EAE-4314-8770-2545BB63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EDA4-25FC-4012-B1BD-E24E1B17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92043-9806-41B7-830D-6CCE74A2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3</a:t>
            </a:fld>
            <a:endParaRPr lang="nl-BE"/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0433042-67E7-4975-BD9A-9A70850E15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286001"/>
            <a:ext cx="6942813" cy="2834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CFE5E4-582E-4EF3-949B-569925928F4F}"/>
              </a:ext>
            </a:extLst>
          </p:cNvPr>
          <p:cNvSpPr/>
          <p:nvPr/>
        </p:nvSpPr>
        <p:spPr>
          <a:xfrm>
            <a:off x="61728" y="5165188"/>
            <a:ext cx="6881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Made by author with dataset from POLIS website of Stanford University (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http://polis.stanford.edu/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); based on Hansen and Nielsen 2004.</a:t>
            </a:r>
            <a:endParaRPr lang="nl-BE" dirty="0"/>
          </a:p>
        </p:txBody>
      </p:sp>
      <p:pic>
        <p:nvPicPr>
          <p:cNvPr id="13" name="Content Placeholder 8" descr="C:\Users\LaptopRW\Google Drive\Cities of Asia Minor and Anatolia\Chapters\Chapter 2\HellenisticPoleisandsettlements.tiff.jpeg">
            <a:extLst>
              <a:ext uri="{FF2B5EF4-FFF2-40B4-BE49-F238E27FC236}">
                <a16:creationId xmlns:a16="http://schemas.microsoft.com/office/drawing/2014/main" id="{59A5E88D-DB84-4C87-A965-83C95BCB2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813" y="1868047"/>
            <a:ext cx="5187457" cy="3670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63693E-369F-4881-BAE9-9F6688754831}"/>
              </a:ext>
            </a:extLst>
          </p:cNvPr>
          <p:cNvSpPr/>
          <p:nvPr/>
        </p:nvSpPr>
        <p:spPr>
          <a:xfrm>
            <a:off x="3446332" y="5830463"/>
            <a:ext cx="5299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Hansen &amp; Nielsen (2004) Inventory of Poleis</a:t>
            </a:r>
          </a:p>
          <a:p>
            <a:r>
              <a:rPr lang="en-GB" sz="1600" dirty="0"/>
              <a:t>Willet 2019 The Geography of Urbanism in Roman Asia Minor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AD2C19-6BFD-4C5C-935C-64ABA82DF7CB}"/>
              </a:ext>
            </a:extLst>
          </p:cNvPr>
          <p:cNvSpPr/>
          <p:nvPr/>
        </p:nvSpPr>
        <p:spPr>
          <a:xfrm>
            <a:off x="8508990" y="5632026"/>
            <a:ext cx="2328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 made by Willett (2019)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FCB22-9F65-4C8F-AC21-74586BF1AC31}"/>
              </a:ext>
            </a:extLst>
          </p:cNvPr>
          <p:cNvSpPr txBox="1"/>
          <p:nvPr/>
        </p:nvSpPr>
        <p:spPr>
          <a:xfrm>
            <a:off x="1725557" y="1935799"/>
            <a:ext cx="35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Archaic and Achaemenid periods</a:t>
            </a:r>
          </a:p>
        </p:txBody>
      </p:sp>
    </p:spTree>
    <p:extLst>
      <p:ext uri="{BB962C8B-B14F-4D97-AF65-F5344CB8AC3E}">
        <p14:creationId xmlns:p14="http://schemas.microsoft.com/office/powerpoint/2010/main" val="14936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7E11EE37-1FC9-4930-A6AC-3F0E2AC97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37" y="3959251"/>
            <a:ext cx="4163105" cy="2914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F65E18-CAC7-4C8E-845A-9A115F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4000" dirty="0"/>
              <a:t>The </a:t>
            </a:r>
            <a:r>
              <a:rPr lang="en-GB" sz="4000" i="1" dirty="0"/>
              <a:t>Polis </a:t>
            </a:r>
            <a:r>
              <a:rPr lang="en-GB" sz="4000" dirty="0"/>
              <a:t>in Anatolia: </a:t>
            </a:r>
            <a:r>
              <a:rPr lang="en-GB" sz="4000" dirty="0" err="1"/>
              <a:t>Düzen</a:t>
            </a:r>
            <a:r>
              <a:rPr lang="en-GB" sz="4000" dirty="0"/>
              <a:t> </a:t>
            </a:r>
            <a:r>
              <a:rPr lang="en-GB" sz="4000" dirty="0" err="1"/>
              <a:t>Tepe</a:t>
            </a:r>
            <a:r>
              <a:rPr lang="en-GB" sz="4000" dirty="0"/>
              <a:t> and Sagalassos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2DCD3-1056-4DCD-A243-0A5E81AC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08AEA-DBFA-4987-B4D9-5917DDC5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CAA 2019 Krakow - Modelling the Origin of Polis - Dries Daems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2567D-44D2-4BAF-BDEB-2F126AC1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4</a:t>
            </a:fld>
            <a:endParaRPr lang="nl-BE"/>
          </a:p>
        </p:txBody>
      </p:sp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41835A82-AA4E-4D9B-B8CD-5D15F1E39C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/>
          <a:stretch/>
        </p:blipFill>
        <p:spPr>
          <a:xfrm>
            <a:off x="0" y="1287899"/>
            <a:ext cx="4164774" cy="3074862"/>
          </a:xfrm>
        </p:spPr>
      </p:pic>
      <p:pic>
        <p:nvPicPr>
          <p:cNvPr id="11" name="Content Placeholder 13">
            <a:extLst>
              <a:ext uri="{FF2B5EF4-FFF2-40B4-BE49-F238E27FC236}">
                <a16:creationId xmlns:a16="http://schemas.microsoft.com/office/drawing/2014/main" id="{17FD481F-2A25-4D29-B649-5B7D56C3B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74" y="1289437"/>
            <a:ext cx="4188168" cy="2931046"/>
          </a:xfrm>
        </p:spPr>
      </p:pic>
      <p:pic>
        <p:nvPicPr>
          <p:cNvPr id="14" name="Picture 13" descr="A picture containing snow&#10;&#10;Description automatically generated">
            <a:extLst>
              <a:ext uri="{FF2B5EF4-FFF2-40B4-BE49-F238E27FC236}">
                <a16:creationId xmlns:a16="http://schemas.microsoft.com/office/drawing/2014/main" id="{9FB3FB0F-2F07-428B-ABEF-091BB332D6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/>
          <a:stretch/>
        </p:blipFill>
        <p:spPr>
          <a:xfrm>
            <a:off x="25064" y="4251521"/>
            <a:ext cx="4164773" cy="2608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335D1-2669-49F9-8F9E-A9F442EC6E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295"/>
          <a:stretch/>
        </p:blipFill>
        <p:spPr>
          <a:xfrm>
            <a:off x="8378005" y="3813180"/>
            <a:ext cx="3788931" cy="3060245"/>
          </a:xfrm>
          <a:prstGeom prst="rect">
            <a:avLst/>
          </a:prstGeom>
        </p:spPr>
      </p:pic>
      <p:pic>
        <p:nvPicPr>
          <p:cNvPr id="17" name="Picture 16" descr="A picture containing showing, photo&#10;&#10;Description automatically generated">
            <a:extLst>
              <a:ext uri="{FF2B5EF4-FFF2-40B4-BE49-F238E27FC236}">
                <a16:creationId xmlns:a16="http://schemas.microsoft.com/office/drawing/2014/main" id="{F921DB1A-B59F-4D4E-881F-685D869555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3389" r="55562" b="32256"/>
          <a:stretch/>
        </p:blipFill>
        <p:spPr>
          <a:xfrm>
            <a:off x="8381817" y="1287899"/>
            <a:ext cx="3788930" cy="28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EB4D-DFE6-496E-83B9-EC1E6690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Models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EC7E-4A00-4EB7-8028-A7F1E0E9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Model properties: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Representation (what?)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Simplification (how?)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Purpose (why?)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What? </a:t>
            </a:r>
            <a:r>
              <a:rPr lang="en-GB" dirty="0"/>
              <a:t>Origin and development of </a:t>
            </a:r>
            <a:r>
              <a:rPr lang="en-GB" i="1" dirty="0"/>
              <a:t>poleis </a:t>
            </a:r>
            <a:r>
              <a:rPr lang="en-GB" dirty="0"/>
              <a:t>in Anatolia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How? </a:t>
            </a:r>
            <a:r>
              <a:rPr lang="en-GB" dirty="0"/>
              <a:t>Focus on key properties: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Fusion-fission cycles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Urban scaling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Centrality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Why?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Untapped potential of computational modelling approaches in Classical Archaeology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Testing existing hypotheses and exploring possibility space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7D7D0-551A-4D51-8A23-D8FA205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43B6A-BD31-45F5-A826-7532A53F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5B77-A821-4EAF-8FC6-0E2B84A7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1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EB4D-DFE6-496E-83B9-EC1E6690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Modelling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EC7E-4A00-4EB7-8028-A7F1E0E9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 “A model that is made of ideas or concepts is called a </a:t>
            </a:r>
            <a:r>
              <a:rPr lang="en-GB" i="1" dirty="0"/>
              <a:t>conceptual model</a:t>
            </a:r>
            <a:r>
              <a:rPr lang="en-GB" dirty="0"/>
              <a:t>”</a:t>
            </a:r>
            <a:r>
              <a:rPr lang="en-GB" i="1" dirty="0"/>
              <a:t> </a:t>
            </a:r>
            <a:r>
              <a:rPr lang="en-GB" dirty="0"/>
              <a:t>(Gonzalez-Perez 2018)</a:t>
            </a:r>
          </a:p>
          <a:p>
            <a:pPr marL="0" indent="0">
              <a:buNone/>
            </a:pPr>
            <a:r>
              <a:rPr lang="en-GB" dirty="0"/>
              <a:t>Focus on dynamics within and between communities: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Intra-community dynamics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Community fission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Urban scaling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 Inter-community dynamics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Community 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Central places and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7D7D0-551A-4D51-8A23-D8FA2051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43B6A-BD31-45F5-A826-7532A53F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/>
              <a:t>CAA 2019 Krakow - Modelling the Origin of Polis - Dries Daems</a:t>
            </a:r>
            <a:endParaRPr lang="nl-BE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15B77-A821-4EAF-8FC6-0E2B84A7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6</a:t>
            </a:fld>
            <a:endParaRPr lang="nl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719EE-9CC8-4E64-85EC-01C24F6873E2}"/>
              </a:ext>
            </a:extLst>
          </p:cNvPr>
          <p:cNvSpPr/>
          <p:nvPr/>
        </p:nvSpPr>
        <p:spPr>
          <a:xfrm>
            <a:off x="1100671" y="5957930"/>
            <a:ext cx="9133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Gonzalez-Perez (2018) Information Modelling for Archaeology and Anthropology.</a:t>
            </a:r>
          </a:p>
        </p:txBody>
      </p:sp>
    </p:spTree>
    <p:extLst>
      <p:ext uri="{BB962C8B-B14F-4D97-AF65-F5344CB8AC3E}">
        <p14:creationId xmlns:p14="http://schemas.microsoft.com/office/powerpoint/2010/main" val="110663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D463-A62A-4819-84BA-8B197CAA4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Model: Fusion-Fission Cycles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A8B42-B8B5-40A7-B306-5DE3C057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B0460-B9BF-4B1F-88BE-DEB07C6C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D2D87-AE16-47D2-BF19-4A4FC26B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7</a:t>
            </a:fld>
            <a:endParaRPr lang="nl-BE"/>
          </a:p>
        </p:txBody>
      </p:sp>
      <p:pic>
        <p:nvPicPr>
          <p:cNvPr id="8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8815967-5097-412C-B841-4C32D3C891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117"/>
            <a:ext cx="4758261" cy="3436521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799581-85EA-4560-97D9-ABCB3E8C6E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73"/>
          <a:stretch/>
        </p:blipFill>
        <p:spPr>
          <a:xfrm>
            <a:off x="9662310" y="2000117"/>
            <a:ext cx="2528636" cy="343652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48DE0-7DE6-42BB-BC5D-57166A81C4DF}"/>
              </a:ext>
            </a:extLst>
          </p:cNvPr>
          <p:cNvSpPr txBox="1"/>
          <p:nvPr/>
        </p:nvSpPr>
        <p:spPr>
          <a:xfrm>
            <a:off x="2263988" y="5532714"/>
            <a:ext cx="772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Bintliff</a:t>
            </a:r>
            <a:r>
              <a:rPr lang="en-GB" sz="1600" dirty="0"/>
              <a:t> (1982) Settlement Patters, land tenure and social structure: a diachronic model.</a:t>
            </a:r>
          </a:p>
          <a:p>
            <a:r>
              <a:rPr lang="en-GB" sz="1600" dirty="0" err="1"/>
              <a:t>Bintliff</a:t>
            </a:r>
            <a:r>
              <a:rPr lang="en-GB" sz="1600" dirty="0"/>
              <a:t> (1994) Territorial behaviour and the natural history of the Greek polis.</a:t>
            </a:r>
          </a:p>
          <a:p>
            <a:r>
              <a:rPr lang="en-GB" sz="1600" dirty="0" err="1"/>
              <a:t>Bintliff</a:t>
            </a:r>
            <a:r>
              <a:rPr lang="en-GB" sz="1600" dirty="0"/>
              <a:t> et al. (2007) Emergent complexity in settlement systems and urban transformations.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EE49D-AD57-475D-ADE5-A6250D45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656" y="2000117"/>
            <a:ext cx="4786854" cy="34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D688-3A86-4A7E-B481-A10F5B94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Model: (Urban)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5EEE-735F-4216-BEDF-46BA4B8F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C65EC-11D0-4176-829E-C5BE6F08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8D2BE-F528-4978-9335-213E53C2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8</a:t>
            </a:fld>
            <a:endParaRPr lang="nl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97AEC4-30CC-4A89-9ECC-947850E313F7}"/>
              </a:ext>
            </a:extLst>
          </p:cNvPr>
          <p:cNvSpPr/>
          <p:nvPr/>
        </p:nvSpPr>
        <p:spPr>
          <a:xfrm>
            <a:off x="0" y="5453595"/>
            <a:ext cx="10176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Bettencourt (2013) The Origins of Scaling in Cities</a:t>
            </a:r>
          </a:p>
          <a:p>
            <a:r>
              <a:rPr lang="en-GB" sz="1600" dirty="0" err="1"/>
              <a:t>Ortman</a:t>
            </a:r>
            <a:r>
              <a:rPr lang="en-GB" sz="1600" dirty="0"/>
              <a:t> and </a:t>
            </a:r>
            <a:r>
              <a:rPr lang="en-GB" sz="1600" dirty="0" err="1"/>
              <a:t>Cofey</a:t>
            </a:r>
            <a:r>
              <a:rPr lang="en-GB" sz="1600" dirty="0"/>
              <a:t> (2015) Universal Scaling: Evidence from Village-Level Societies.</a:t>
            </a:r>
          </a:p>
          <a:p>
            <a:r>
              <a:rPr lang="en-GB" sz="1600" dirty="0"/>
              <a:t>Smith (2019) Energized Crowding and the Generative Role of Settlement Aggregation and Urbanization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8EADB8F-F268-410C-83B9-E26C5D669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Population growth and concentration as one of main drivers of societal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Face-to-face interaction and information transmission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Settlements as ‘pockets of interaction’ or ‘social reactors’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As community sizes increase, ‘social outcomes’ grow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Processes span urban-nonurban divide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6CB804E-679C-4DE0-AB43-437216F619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55" y="1845734"/>
            <a:ext cx="4937125" cy="37357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1E11B-2BAA-440A-83C0-50DD8D75B607}"/>
              </a:ext>
            </a:extLst>
          </p:cNvPr>
          <p:cNvSpPr txBox="1"/>
          <p:nvPr/>
        </p:nvSpPr>
        <p:spPr>
          <a:xfrm>
            <a:off x="8063388" y="558149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Smith 2019</a:t>
            </a:r>
          </a:p>
        </p:txBody>
      </p:sp>
    </p:spTree>
    <p:extLst>
      <p:ext uri="{BB962C8B-B14F-4D97-AF65-F5344CB8AC3E}">
        <p14:creationId xmlns:p14="http://schemas.microsoft.com/office/powerpoint/2010/main" val="233486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A0D79EF-3492-4D47-8662-F9059394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Model: (Urban) Scaling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F55C6-F2F7-49D8-BDB0-AC017550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26/04/2019</a:t>
            </a:r>
            <a:endParaRPr lang="nl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C6F3A-8E46-4805-9BDC-35D140F0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CAA 2019 Krakow - Modelling the Origin of Polis - Dries Daems</a:t>
            </a:r>
            <a:endParaRPr lang="nl-B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DD2C0-72B6-4554-866B-97027119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59EE-931A-4F3F-AF5E-46D088B71421}" type="slidenum">
              <a:rPr lang="nl-BE" smtClean="0"/>
              <a:t>9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2F9C8-82A0-46E4-A45A-CEE2E450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64" y="2072842"/>
            <a:ext cx="4849178" cy="3499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809D04-8338-448D-8FBD-560BE63F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242" y="2072842"/>
            <a:ext cx="2994843" cy="3496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5DD881-CDD2-46B4-B852-30EEC5AA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72842"/>
            <a:ext cx="4318064" cy="3496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216F6F5-22E6-433D-B8BE-687A58812ED4}"/>
              </a:ext>
            </a:extLst>
          </p:cNvPr>
          <p:cNvSpPr/>
          <p:nvPr/>
        </p:nvSpPr>
        <p:spPr>
          <a:xfrm>
            <a:off x="2717470" y="5569679"/>
            <a:ext cx="675705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Bettencourt (2013) The Origins of Scaling in Cities.</a:t>
            </a:r>
          </a:p>
          <a:p>
            <a:r>
              <a:rPr lang="en-GB" sz="1600" dirty="0" err="1"/>
              <a:t>Ortman</a:t>
            </a:r>
            <a:r>
              <a:rPr lang="en-GB" sz="1600" dirty="0"/>
              <a:t> &amp; </a:t>
            </a:r>
            <a:r>
              <a:rPr lang="en-GB" sz="1600" dirty="0" err="1"/>
              <a:t>Cofey</a:t>
            </a:r>
            <a:r>
              <a:rPr lang="en-GB" sz="1600" dirty="0"/>
              <a:t> (2015) Universal Scaling: Evidence from Village-Level Societies.</a:t>
            </a:r>
          </a:p>
          <a:p>
            <a:r>
              <a:rPr lang="en-GB" sz="1600" dirty="0" err="1"/>
              <a:t>Ortman</a:t>
            </a:r>
            <a:r>
              <a:rPr lang="en-GB" sz="1600" dirty="0"/>
              <a:t> et al. (2014) The Pre-History of Urban Scaling.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46DFE2-5E31-4CF0-826C-4F70350310E2}"/>
              </a:ext>
            </a:extLst>
          </p:cNvPr>
          <p:cNvSpPr/>
          <p:nvPr/>
        </p:nvSpPr>
        <p:spPr>
          <a:xfrm>
            <a:off x="314859" y="5720493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𝑋 = 𝑋</a:t>
            </a:r>
            <a:r>
              <a:rPr lang="en-GB" sz="2400" b="1" baseline="-25000" dirty="0"/>
              <a:t>0</a:t>
            </a:r>
            <a:r>
              <a:rPr lang="en-GB" sz="2400" b="1" dirty="0"/>
              <a:t>𝑁</a:t>
            </a:r>
            <a:r>
              <a:rPr lang="el-GR" sz="2400" b="1" baseline="30000" dirty="0"/>
              <a:t>α</a:t>
            </a:r>
            <a:endParaRPr lang="en-GB" sz="2400" b="1" baseline="30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419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7096</TotalTime>
  <Words>2634</Words>
  <Application>Microsoft Office PowerPoint</Application>
  <PresentationFormat>Widescreen</PresentationFormat>
  <Paragraphs>363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Retrospect</vt:lpstr>
      <vt:lpstr>Office Theme</vt:lpstr>
      <vt:lpstr>Modelling the origin of polis in Anatolia. From conceptual to computational approaches.</vt:lpstr>
      <vt:lpstr>Contents</vt:lpstr>
      <vt:lpstr>The Polis in Anatolia</vt:lpstr>
      <vt:lpstr>The Polis in Anatolia: Düzen Tepe and Sagalassos</vt:lpstr>
      <vt:lpstr>Designing Models</vt:lpstr>
      <vt:lpstr>Conceptual Modelling</vt:lpstr>
      <vt:lpstr>Conceptual Model: Fusion-Fission Cycles</vt:lpstr>
      <vt:lpstr>Conceptual Model: (Urban) Scaling</vt:lpstr>
      <vt:lpstr>Conceptual Model: (Urban) Scaling</vt:lpstr>
      <vt:lpstr>Conceptual Model: Central Places</vt:lpstr>
      <vt:lpstr>Conceptual Model: Central Places</vt:lpstr>
      <vt:lpstr>Computational Model: Simulations</vt:lpstr>
      <vt:lpstr>Computational Model: Documentation</vt:lpstr>
      <vt:lpstr>ABM: Polis Formation</vt:lpstr>
      <vt:lpstr>Simulation Design</vt:lpstr>
      <vt:lpstr>Process overview</vt:lpstr>
      <vt:lpstr>Simulating Fission-Fusion Cycles</vt:lpstr>
      <vt:lpstr>Simulating Scaling</vt:lpstr>
      <vt:lpstr>Simulating Central Places and Networks</vt:lpstr>
      <vt:lpstr>Initialising Simulation</vt:lpstr>
      <vt:lpstr>Potential Future Development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the origin of polis in Anatolia. From conceptual to computational approaches.</dc:title>
  <dc:creator>Dries Daems</dc:creator>
  <cp:lastModifiedBy>Dries Daems</cp:lastModifiedBy>
  <cp:revision>171</cp:revision>
  <dcterms:created xsi:type="dcterms:W3CDTF">2019-04-15T18:43:13Z</dcterms:created>
  <dcterms:modified xsi:type="dcterms:W3CDTF">2019-04-25T19:36:37Z</dcterms:modified>
</cp:coreProperties>
</file>